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aleway" charset="1" panose="00000000000000000000"/>
      <p:regular r:id="rId16"/>
    </p:embeddedFont>
    <p:embeddedFont>
      <p:font typeface="Dynamo Condensed Bold" charset="1" panose="020B080402020A060404"/>
      <p:regular r:id="rId17"/>
    </p:embeddedFont>
    <p:embeddedFont>
      <p:font typeface="Greycliff Bold" charset="1" panose="00000800000000000000"/>
      <p:regular r:id="rId18"/>
    </p:embeddedFont>
    <p:embeddedFont>
      <p:font typeface="Greycliff" charset="1" panose="00000500000000000000"/>
      <p:regular r:id="rId19"/>
    </p:embeddedFont>
    <p:embeddedFont>
      <p:font typeface="Della Respira" charset="1" panose="02000603000000000000"/>
      <p:regular r:id="rId20"/>
    </p:embeddedFont>
    <p:embeddedFont>
      <p:font typeface="Raleway Bold" charset="1" panose="00000000000000000000"/>
      <p:regular r:id="rId21"/>
    </p:embeddedFont>
    <p:embeddedFont>
      <p:font typeface="Forum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0692" y="-1868929"/>
            <a:ext cx="21168129" cy="12753798"/>
          </a:xfrm>
          <a:custGeom>
            <a:avLst/>
            <a:gdLst/>
            <a:ahLst/>
            <a:cxnLst/>
            <a:rect r="r" b="b" t="t" l="l"/>
            <a:pathLst>
              <a:path h="12753798" w="21168129">
                <a:moveTo>
                  <a:pt x="0" y="0"/>
                </a:moveTo>
                <a:lnTo>
                  <a:pt x="21168130" y="0"/>
                </a:lnTo>
                <a:lnTo>
                  <a:pt x="21168130" y="12753798"/>
                </a:lnTo>
                <a:lnTo>
                  <a:pt x="0" y="127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38370" y="6273407"/>
            <a:ext cx="11811055" cy="1172974"/>
            <a:chOff x="0" y="0"/>
            <a:chExt cx="3110731" cy="3089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10731" cy="308931"/>
            </a:xfrm>
            <a:custGeom>
              <a:avLst/>
              <a:gdLst/>
              <a:ahLst/>
              <a:cxnLst/>
              <a:rect r="r" b="b" t="t" l="l"/>
              <a:pathLst>
                <a:path h="308931" w="3110731">
                  <a:moveTo>
                    <a:pt x="33430" y="0"/>
                  </a:moveTo>
                  <a:lnTo>
                    <a:pt x="3077301" y="0"/>
                  </a:lnTo>
                  <a:cubicBezTo>
                    <a:pt x="3086167" y="0"/>
                    <a:pt x="3094670" y="3522"/>
                    <a:pt x="3100939" y="9791"/>
                  </a:cubicBezTo>
                  <a:cubicBezTo>
                    <a:pt x="3107209" y="16061"/>
                    <a:pt x="3110731" y="24563"/>
                    <a:pt x="3110731" y="33430"/>
                  </a:cubicBezTo>
                  <a:lnTo>
                    <a:pt x="3110731" y="275502"/>
                  </a:lnTo>
                  <a:cubicBezTo>
                    <a:pt x="3110731" y="293965"/>
                    <a:pt x="3095764" y="308931"/>
                    <a:pt x="3077301" y="308931"/>
                  </a:cubicBezTo>
                  <a:lnTo>
                    <a:pt x="33430" y="308931"/>
                  </a:lnTo>
                  <a:cubicBezTo>
                    <a:pt x="24563" y="308931"/>
                    <a:pt x="16061" y="305409"/>
                    <a:pt x="9791" y="299140"/>
                  </a:cubicBezTo>
                  <a:cubicBezTo>
                    <a:pt x="3522" y="292871"/>
                    <a:pt x="0" y="284368"/>
                    <a:pt x="0" y="275502"/>
                  </a:cubicBezTo>
                  <a:lnTo>
                    <a:pt x="0" y="33430"/>
                  </a:lnTo>
                  <a:cubicBezTo>
                    <a:pt x="0" y="14967"/>
                    <a:pt x="14967" y="0"/>
                    <a:pt x="33430" y="0"/>
                  </a:cubicBezTo>
                  <a:close/>
                </a:path>
              </a:pathLst>
            </a:custGeom>
            <a:solidFill>
              <a:srgbClr val="FFF7EB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3110731" cy="308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09166" y="6528270"/>
            <a:ext cx="10469463" cy="49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8"/>
              </a:lnSpc>
              <a:spcBef>
                <a:spcPct val="0"/>
              </a:spcBef>
            </a:pPr>
            <a:r>
              <a:rPr lang="en-US" sz="2791">
                <a:solidFill>
                  <a:srgbClr val="161A26"/>
                </a:solidFill>
                <a:latin typeface="Raleway"/>
                <a:ea typeface="Raleway"/>
                <a:cs typeface="Raleway"/>
                <a:sym typeface="Raleway"/>
              </a:rPr>
              <a:t>: Explorez la vie et l'œuvre d'un maître de la littérature française.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5329" y="2272722"/>
            <a:ext cx="11656043" cy="49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7"/>
              </a:lnSpc>
            </a:pPr>
            <a:r>
              <a:rPr lang="en-US" b="true" sz="14283">
                <a:solidFill>
                  <a:srgbClr val="161A26"/>
                </a:solidFill>
                <a:latin typeface="Dynamo Condensed Bold"/>
                <a:ea typeface="Dynamo Condensed Bold"/>
                <a:cs typeface="Dynamo Condensed Bold"/>
                <a:sym typeface="Dynamo Condensed Bold"/>
              </a:rPr>
              <a:t>VICTOR HUGO</a:t>
            </a:r>
          </a:p>
          <a:p>
            <a:pPr algn="ctr">
              <a:lnSpc>
                <a:spcPts val="1999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03570" y="4355570"/>
            <a:ext cx="9019606" cy="134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96"/>
              </a:lnSpc>
              <a:spcBef>
                <a:spcPct val="0"/>
              </a:spcBef>
            </a:pPr>
            <a:r>
              <a:rPr lang="en-US" b="true" sz="7854">
                <a:solidFill>
                  <a:srgbClr val="161A26"/>
                </a:solidFill>
                <a:latin typeface="Dynamo Condensed Bold"/>
                <a:ea typeface="Dynamo Condensed Bold"/>
                <a:cs typeface="Dynamo Condensed Bold"/>
                <a:sym typeface="Dynamo Condensed Bold"/>
              </a:rPr>
              <a:t>L'écrivain du peuple.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9166" y="8017881"/>
            <a:ext cx="3477964" cy="157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52" b="true">
                <a:solidFill>
                  <a:srgbClr val="161A26"/>
                </a:solidFill>
                <a:latin typeface="Greycliff Bold"/>
                <a:ea typeface="Greycliff Bold"/>
                <a:cs typeface="Greycliff Bold"/>
                <a:sym typeface="Greycliff Bold"/>
              </a:rPr>
              <a:t>By :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Gokul G ,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23BCM511 ,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II B.Sc Computer Science (B)</a:t>
            </a:r>
          </a:p>
          <a:p>
            <a:pPr algn="l">
              <a:lnSpc>
                <a:spcPts val="2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948" y="266600"/>
            <a:ext cx="17674104" cy="9753801"/>
            <a:chOff x="0" y="0"/>
            <a:chExt cx="4654908" cy="2568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4908" cy="2568902"/>
            </a:xfrm>
            <a:custGeom>
              <a:avLst/>
              <a:gdLst/>
              <a:ahLst/>
              <a:cxnLst/>
              <a:rect r="r" b="b" t="t" l="l"/>
              <a:pathLst>
                <a:path h="2568902" w="4654908">
                  <a:moveTo>
                    <a:pt x="0" y="0"/>
                  </a:moveTo>
                  <a:lnTo>
                    <a:pt x="4654908" y="0"/>
                  </a:lnTo>
                  <a:lnTo>
                    <a:pt x="4654908" y="2568902"/>
                  </a:lnTo>
                  <a:lnTo>
                    <a:pt x="0" y="2568902"/>
                  </a:lnTo>
                  <a:close/>
                </a:path>
              </a:pathLst>
            </a:custGeom>
            <a:solidFill>
              <a:srgbClr val="F4E9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54908" cy="2597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1088">
            <a:off x="5317728" y="3014829"/>
            <a:ext cx="7125258" cy="4257342"/>
          </a:xfrm>
          <a:custGeom>
            <a:avLst/>
            <a:gdLst/>
            <a:ahLst/>
            <a:cxnLst/>
            <a:rect r="r" b="b" t="t" l="l"/>
            <a:pathLst>
              <a:path h="4257342" w="7125258">
                <a:moveTo>
                  <a:pt x="0" y="0"/>
                </a:moveTo>
                <a:lnTo>
                  <a:pt x="7125258" y="0"/>
                </a:lnTo>
                <a:lnTo>
                  <a:pt x="7125258" y="4257342"/>
                </a:lnTo>
                <a:lnTo>
                  <a:pt x="0" y="42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9008" y="3104416"/>
            <a:ext cx="11209985" cy="365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63"/>
              </a:lnSpc>
              <a:spcBef>
                <a:spcPct val="0"/>
              </a:spcBef>
            </a:pPr>
            <a:r>
              <a:rPr lang="en-US" sz="21259">
                <a:solidFill>
                  <a:srgbClr val="4B1B0E"/>
                </a:solidFill>
                <a:latin typeface="Forum"/>
                <a:ea typeface="Forum"/>
                <a:cs typeface="Forum"/>
                <a:sym typeface="Forum"/>
              </a:rPr>
              <a:t>MERCI 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0690" y="8324049"/>
            <a:ext cx="3477964" cy="157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52" b="true">
                <a:solidFill>
                  <a:srgbClr val="161A26"/>
                </a:solidFill>
                <a:latin typeface="Greycliff Bold"/>
                <a:ea typeface="Greycliff Bold"/>
                <a:cs typeface="Greycliff Bold"/>
                <a:sym typeface="Greycliff Bold"/>
              </a:rPr>
              <a:t>By :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Gokul G ,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23BCM511 ,</a:t>
            </a:r>
          </a:p>
          <a:p>
            <a:pPr algn="l">
              <a:lnSpc>
                <a:spcPts val="2539"/>
              </a:lnSpc>
            </a:pPr>
            <a:r>
              <a:rPr lang="en-US" sz="2152">
                <a:solidFill>
                  <a:srgbClr val="161A26"/>
                </a:solidFill>
                <a:latin typeface="Greycliff"/>
                <a:ea typeface="Greycliff"/>
                <a:cs typeface="Greycliff"/>
                <a:sym typeface="Greycliff"/>
              </a:rPr>
              <a:t>II B.Sc Computer Science (B)</a:t>
            </a:r>
          </a:p>
          <a:p>
            <a:pPr algn="l">
              <a:lnSpc>
                <a:spcPts val="2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BD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3106" y="260389"/>
            <a:ext cx="11331842" cy="9735995"/>
            <a:chOff x="0" y="0"/>
            <a:chExt cx="2984518" cy="25642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4518" cy="2564213"/>
            </a:xfrm>
            <a:custGeom>
              <a:avLst/>
              <a:gdLst/>
              <a:ahLst/>
              <a:cxnLst/>
              <a:rect r="r" b="b" t="t" l="l"/>
              <a:pathLst>
                <a:path h="2564213" w="2984518">
                  <a:moveTo>
                    <a:pt x="34843" y="0"/>
                  </a:moveTo>
                  <a:lnTo>
                    <a:pt x="2949675" y="0"/>
                  </a:lnTo>
                  <a:cubicBezTo>
                    <a:pt x="2958916" y="0"/>
                    <a:pt x="2967778" y="3671"/>
                    <a:pt x="2974313" y="10205"/>
                  </a:cubicBezTo>
                  <a:cubicBezTo>
                    <a:pt x="2980847" y="16740"/>
                    <a:pt x="2984518" y="25602"/>
                    <a:pt x="2984518" y="34843"/>
                  </a:cubicBezTo>
                  <a:lnTo>
                    <a:pt x="2984518" y="2529369"/>
                  </a:lnTo>
                  <a:cubicBezTo>
                    <a:pt x="2984518" y="2538611"/>
                    <a:pt x="2980847" y="2547473"/>
                    <a:pt x="2974313" y="2554007"/>
                  </a:cubicBezTo>
                  <a:cubicBezTo>
                    <a:pt x="2967778" y="2560542"/>
                    <a:pt x="2958916" y="2564213"/>
                    <a:pt x="2949675" y="2564213"/>
                  </a:cubicBezTo>
                  <a:lnTo>
                    <a:pt x="34843" y="2564213"/>
                  </a:lnTo>
                  <a:cubicBezTo>
                    <a:pt x="25602" y="2564213"/>
                    <a:pt x="16740" y="2560542"/>
                    <a:pt x="10205" y="2554007"/>
                  </a:cubicBezTo>
                  <a:cubicBezTo>
                    <a:pt x="3671" y="2547473"/>
                    <a:pt x="0" y="2538611"/>
                    <a:pt x="0" y="2529369"/>
                  </a:cubicBezTo>
                  <a:lnTo>
                    <a:pt x="0" y="34843"/>
                  </a:lnTo>
                  <a:cubicBezTo>
                    <a:pt x="0" y="25602"/>
                    <a:pt x="3671" y="16740"/>
                    <a:pt x="10205" y="10205"/>
                  </a:cubicBezTo>
                  <a:cubicBezTo>
                    <a:pt x="16740" y="3671"/>
                    <a:pt x="25602" y="0"/>
                    <a:pt x="34843" y="0"/>
                  </a:cubicBezTo>
                  <a:close/>
                </a:path>
              </a:pathLst>
            </a:custGeom>
            <a:solidFill>
              <a:srgbClr val="FFF7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984518" cy="2564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04753" y="1857188"/>
            <a:ext cx="5165029" cy="6356958"/>
          </a:xfrm>
          <a:custGeom>
            <a:avLst/>
            <a:gdLst/>
            <a:ahLst/>
            <a:cxnLst/>
            <a:rect r="r" b="b" t="t" l="l"/>
            <a:pathLst>
              <a:path h="6356958" w="5165029">
                <a:moveTo>
                  <a:pt x="0" y="0"/>
                </a:moveTo>
                <a:lnTo>
                  <a:pt x="5165028" y="0"/>
                </a:lnTo>
                <a:lnTo>
                  <a:pt x="516502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5471" y="774276"/>
            <a:ext cx="10524228" cy="80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9"/>
              </a:lnSpc>
            </a:pPr>
            <a:r>
              <a:rPr lang="en-US" sz="5905">
                <a:solidFill>
                  <a:srgbClr val="161A26"/>
                </a:solidFill>
                <a:latin typeface="Della Respira"/>
                <a:ea typeface="Della Respira"/>
                <a:cs typeface="Della Respira"/>
                <a:sym typeface="Della Respira"/>
              </a:rPr>
              <a:t>Introduction de l'auteur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354" y="2717522"/>
            <a:ext cx="10281345" cy="522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161A26"/>
                </a:solidFill>
                <a:latin typeface="Raleway Bold"/>
                <a:ea typeface="Raleway Bold"/>
                <a:cs typeface="Raleway Bold"/>
                <a:sym typeface="Raleway Bold"/>
              </a:rPr>
              <a:t>Qui est Victor Hugo?</a:t>
            </a:r>
          </a:p>
          <a:p>
            <a:pPr algn="l">
              <a:lnSpc>
                <a:spcPts val="3780"/>
              </a:lnSpc>
            </a:pP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61A26"/>
                </a:solidFill>
                <a:latin typeface="Raleway"/>
                <a:ea typeface="Raleway"/>
                <a:cs typeface="Raleway"/>
                <a:sym typeface="Raleway"/>
              </a:rPr>
              <a:t>Victor Hugo, un écrivain, poète, et dramaturge emblématique du romantisme français.</a:t>
            </a:r>
          </a:p>
          <a:p>
            <a:pPr algn="l">
              <a:lnSpc>
                <a:spcPts val="3780"/>
              </a:lnSpc>
            </a:pP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61A26"/>
                </a:solidFill>
                <a:latin typeface="Raleway"/>
                <a:ea typeface="Raleway"/>
                <a:cs typeface="Raleway"/>
                <a:sym typeface="Raleway"/>
              </a:rPr>
              <a:t>Connu pour son engagement social et ses critiques des injustices.</a:t>
            </a:r>
          </a:p>
          <a:p>
            <a:pPr algn="l">
              <a:lnSpc>
                <a:spcPts val="3780"/>
              </a:lnSpc>
            </a:pPr>
          </a:p>
          <a:p>
            <a:pPr algn="l" marL="582943" indent="-291471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61A26"/>
                </a:solidFill>
                <a:latin typeface="Raleway"/>
                <a:ea typeface="Raleway"/>
                <a:cs typeface="Raleway"/>
                <a:sym typeface="Raleway"/>
              </a:rPr>
              <a:t>Figure influente dans la littérature et les mouvements sociaux.</a:t>
            </a:r>
          </a:p>
          <a:p>
            <a:pPr algn="l" marL="0" indent="0" lvl="0">
              <a:lnSpc>
                <a:spcPts val="37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882889" y="8371472"/>
            <a:ext cx="2239306" cy="4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Victor Hugo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9863" y="2462926"/>
            <a:ext cx="11558012" cy="692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Né le 26 février 1802 à Besançon, dans une famille influencée par l’armée napoléonienne.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Élevé entre Paris et l’Espagne, exposé à diverses cultures et influences.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commence à écrire dès son jeune âge, montrant un talent précoce.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publié son premier recueil de poésie à l’âge de 20 ans.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 carrière littéraire a été marquée par une grande diversité de genres et de styles.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2769107" y="-248565"/>
            <a:ext cx="7750247" cy="10784131"/>
            <a:chOff x="0" y="0"/>
            <a:chExt cx="2041217" cy="28402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217" cy="2840265"/>
            </a:xfrm>
            <a:custGeom>
              <a:avLst/>
              <a:gdLst/>
              <a:ahLst/>
              <a:cxnLst/>
              <a:rect r="r" b="b" t="t" l="l"/>
              <a:pathLst>
                <a:path h="2840265" w="2041217">
                  <a:moveTo>
                    <a:pt x="0" y="0"/>
                  </a:moveTo>
                  <a:lnTo>
                    <a:pt x="2041217" y="0"/>
                  </a:lnTo>
                  <a:lnTo>
                    <a:pt x="2041217" y="2840265"/>
                  </a:lnTo>
                  <a:lnTo>
                    <a:pt x="0" y="2840265"/>
                  </a:lnTo>
                  <a:close/>
                </a:path>
              </a:pathLst>
            </a:custGeom>
            <a:solidFill>
              <a:srgbClr val="D1BD9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217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48778" y="2268196"/>
            <a:ext cx="4029744" cy="6124230"/>
          </a:xfrm>
          <a:custGeom>
            <a:avLst/>
            <a:gdLst/>
            <a:ahLst/>
            <a:cxnLst/>
            <a:rect r="r" b="b" t="t" l="l"/>
            <a:pathLst>
              <a:path h="6124230" w="4029744">
                <a:moveTo>
                  <a:pt x="0" y="0"/>
                </a:moveTo>
                <a:lnTo>
                  <a:pt x="4029743" y="0"/>
                </a:lnTo>
                <a:lnTo>
                  <a:pt x="4029743" y="6124230"/>
                </a:lnTo>
                <a:lnTo>
                  <a:pt x="0" y="612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58303" y="789264"/>
            <a:ext cx="6689977" cy="80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9"/>
              </a:lnSpc>
              <a:spcBef>
                <a:spcPct val="0"/>
              </a:spcBef>
            </a:pPr>
            <a:r>
              <a:rPr lang="en-US" b="true" sz="5905" strike="noStrike" u="none">
                <a:solidFill>
                  <a:srgbClr val="161A26"/>
                </a:solidFill>
                <a:latin typeface="Della Respira"/>
                <a:ea typeface="Della Respira"/>
                <a:cs typeface="Della Respira"/>
                <a:sym typeface="Della Respira"/>
              </a:rPr>
              <a:t>Biographie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BD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12755" y="1028700"/>
            <a:ext cx="3041598" cy="3016313"/>
            <a:chOff x="0" y="0"/>
            <a:chExt cx="875751" cy="868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751" cy="868471"/>
            </a:xfrm>
            <a:custGeom>
              <a:avLst/>
              <a:gdLst/>
              <a:ahLst/>
              <a:cxnLst/>
              <a:rect r="r" b="b" t="t" l="l"/>
              <a:pathLst>
                <a:path h="868471" w="875751">
                  <a:moveTo>
                    <a:pt x="0" y="0"/>
                  </a:moveTo>
                  <a:lnTo>
                    <a:pt x="875751" y="0"/>
                  </a:lnTo>
                  <a:lnTo>
                    <a:pt x="875751" y="868471"/>
                  </a:lnTo>
                  <a:lnTo>
                    <a:pt x="0" y="868471"/>
                  </a:lnTo>
                  <a:close/>
                </a:path>
              </a:pathLst>
            </a:custGeom>
            <a:solidFill>
              <a:srgbClr val="FFF7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75751" cy="86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67335" y="1057313"/>
            <a:ext cx="3041598" cy="3016313"/>
            <a:chOff x="0" y="0"/>
            <a:chExt cx="875751" cy="8684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5751" cy="868471"/>
            </a:xfrm>
            <a:custGeom>
              <a:avLst/>
              <a:gdLst/>
              <a:ahLst/>
              <a:cxnLst/>
              <a:rect r="r" b="b" t="t" l="l"/>
              <a:pathLst>
                <a:path h="868471" w="875751">
                  <a:moveTo>
                    <a:pt x="0" y="0"/>
                  </a:moveTo>
                  <a:lnTo>
                    <a:pt x="875751" y="0"/>
                  </a:lnTo>
                  <a:lnTo>
                    <a:pt x="875751" y="868471"/>
                  </a:lnTo>
                  <a:lnTo>
                    <a:pt x="0" y="868471"/>
                  </a:lnTo>
                  <a:close/>
                </a:path>
              </a:pathLst>
            </a:custGeom>
            <a:solidFill>
              <a:srgbClr val="FFF7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75751" cy="86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96211" y="5372955"/>
            <a:ext cx="3041598" cy="3016313"/>
            <a:chOff x="0" y="0"/>
            <a:chExt cx="875751" cy="8684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5751" cy="868471"/>
            </a:xfrm>
            <a:custGeom>
              <a:avLst/>
              <a:gdLst/>
              <a:ahLst/>
              <a:cxnLst/>
              <a:rect r="r" b="b" t="t" l="l"/>
              <a:pathLst>
                <a:path h="868471" w="875751">
                  <a:moveTo>
                    <a:pt x="0" y="0"/>
                  </a:moveTo>
                  <a:lnTo>
                    <a:pt x="875751" y="0"/>
                  </a:lnTo>
                  <a:lnTo>
                    <a:pt x="875751" y="868471"/>
                  </a:lnTo>
                  <a:lnTo>
                    <a:pt x="0" y="868471"/>
                  </a:lnTo>
                  <a:close/>
                </a:path>
              </a:pathLst>
            </a:custGeom>
            <a:solidFill>
              <a:srgbClr val="FFF7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75751" cy="86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12755" y="5372955"/>
            <a:ext cx="3041598" cy="3016313"/>
            <a:chOff x="0" y="0"/>
            <a:chExt cx="875751" cy="8684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5751" cy="868471"/>
            </a:xfrm>
            <a:custGeom>
              <a:avLst/>
              <a:gdLst/>
              <a:ahLst/>
              <a:cxnLst/>
              <a:rect r="r" b="b" t="t" l="l"/>
              <a:pathLst>
                <a:path h="868471" w="875751">
                  <a:moveTo>
                    <a:pt x="0" y="0"/>
                  </a:moveTo>
                  <a:lnTo>
                    <a:pt x="875751" y="0"/>
                  </a:lnTo>
                  <a:lnTo>
                    <a:pt x="875751" y="868471"/>
                  </a:lnTo>
                  <a:lnTo>
                    <a:pt x="0" y="868471"/>
                  </a:lnTo>
                  <a:close/>
                </a:path>
              </a:pathLst>
            </a:custGeom>
            <a:solidFill>
              <a:srgbClr val="FFF7E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75751" cy="868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038945" y="8461346"/>
            <a:ext cx="3589218" cy="787494"/>
            <a:chOff x="0" y="0"/>
            <a:chExt cx="1189368" cy="2609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9368" cy="260954"/>
            </a:xfrm>
            <a:custGeom>
              <a:avLst/>
              <a:gdLst/>
              <a:ahLst/>
              <a:cxnLst/>
              <a:rect r="r" b="b" t="t" l="l"/>
              <a:pathLst>
                <a:path h="260954" w="1189368">
                  <a:moveTo>
                    <a:pt x="110007" y="0"/>
                  </a:moveTo>
                  <a:lnTo>
                    <a:pt x="1079361" y="0"/>
                  </a:lnTo>
                  <a:cubicBezTo>
                    <a:pt x="1108537" y="0"/>
                    <a:pt x="1136517" y="11590"/>
                    <a:pt x="1157148" y="32220"/>
                  </a:cubicBezTo>
                  <a:cubicBezTo>
                    <a:pt x="1177778" y="52850"/>
                    <a:pt x="1189368" y="80831"/>
                    <a:pt x="1189368" y="110007"/>
                  </a:cubicBezTo>
                  <a:lnTo>
                    <a:pt x="1189368" y="150947"/>
                  </a:lnTo>
                  <a:cubicBezTo>
                    <a:pt x="1189368" y="211702"/>
                    <a:pt x="1140116" y="260954"/>
                    <a:pt x="1079361" y="260954"/>
                  </a:cubicBezTo>
                  <a:lnTo>
                    <a:pt x="110007" y="260954"/>
                  </a:lnTo>
                  <a:cubicBezTo>
                    <a:pt x="49252" y="260954"/>
                    <a:pt x="0" y="211702"/>
                    <a:pt x="0" y="150947"/>
                  </a:cubicBezTo>
                  <a:lnTo>
                    <a:pt x="0" y="110007"/>
                  </a:lnTo>
                  <a:cubicBezTo>
                    <a:pt x="0" y="49252"/>
                    <a:pt x="49252" y="0"/>
                    <a:pt x="110007" y="0"/>
                  </a:cubicBezTo>
                  <a:close/>
                </a:path>
              </a:pathLst>
            </a:custGeom>
            <a:solidFill>
              <a:srgbClr val="FFF7E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189368" cy="26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05340" y="8470806"/>
            <a:ext cx="3589218" cy="787494"/>
            <a:chOff x="0" y="0"/>
            <a:chExt cx="1189368" cy="2609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9368" cy="260954"/>
            </a:xfrm>
            <a:custGeom>
              <a:avLst/>
              <a:gdLst/>
              <a:ahLst/>
              <a:cxnLst/>
              <a:rect r="r" b="b" t="t" l="l"/>
              <a:pathLst>
                <a:path h="260954" w="1189368">
                  <a:moveTo>
                    <a:pt x="110007" y="0"/>
                  </a:moveTo>
                  <a:lnTo>
                    <a:pt x="1079361" y="0"/>
                  </a:lnTo>
                  <a:cubicBezTo>
                    <a:pt x="1108537" y="0"/>
                    <a:pt x="1136517" y="11590"/>
                    <a:pt x="1157148" y="32220"/>
                  </a:cubicBezTo>
                  <a:cubicBezTo>
                    <a:pt x="1177778" y="52850"/>
                    <a:pt x="1189368" y="80831"/>
                    <a:pt x="1189368" y="110007"/>
                  </a:cubicBezTo>
                  <a:lnTo>
                    <a:pt x="1189368" y="150947"/>
                  </a:lnTo>
                  <a:cubicBezTo>
                    <a:pt x="1189368" y="211702"/>
                    <a:pt x="1140116" y="260954"/>
                    <a:pt x="1079361" y="260954"/>
                  </a:cubicBezTo>
                  <a:lnTo>
                    <a:pt x="110007" y="260954"/>
                  </a:lnTo>
                  <a:cubicBezTo>
                    <a:pt x="49252" y="260954"/>
                    <a:pt x="0" y="211702"/>
                    <a:pt x="0" y="150947"/>
                  </a:cubicBezTo>
                  <a:lnTo>
                    <a:pt x="0" y="110007"/>
                  </a:lnTo>
                  <a:cubicBezTo>
                    <a:pt x="0" y="49252"/>
                    <a:pt x="49252" y="0"/>
                    <a:pt x="110007" y="0"/>
                  </a:cubicBezTo>
                  <a:close/>
                </a:path>
              </a:pathLst>
            </a:custGeom>
            <a:solidFill>
              <a:srgbClr val="FFF7E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189368" cy="26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38945" y="4126737"/>
            <a:ext cx="3589218" cy="787494"/>
            <a:chOff x="0" y="0"/>
            <a:chExt cx="1189368" cy="2609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9368" cy="260954"/>
            </a:xfrm>
            <a:custGeom>
              <a:avLst/>
              <a:gdLst/>
              <a:ahLst/>
              <a:cxnLst/>
              <a:rect r="r" b="b" t="t" l="l"/>
              <a:pathLst>
                <a:path h="260954" w="1189368">
                  <a:moveTo>
                    <a:pt x="110007" y="0"/>
                  </a:moveTo>
                  <a:lnTo>
                    <a:pt x="1079361" y="0"/>
                  </a:lnTo>
                  <a:cubicBezTo>
                    <a:pt x="1108537" y="0"/>
                    <a:pt x="1136517" y="11590"/>
                    <a:pt x="1157148" y="32220"/>
                  </a:cubicBezTo>
                  <a:cubicBezTo>
                    <a:pt x="1177778" y="52850"/>
                    <a:pt x="1189368" y="80831"/>
                    <a:pt x="1189368" y="110007"/>
                  </a:cubicBezTo>
                  <a:lnTo>
                    <a:pt x="1189368" y="150947"/>
                  </a:lnTo>
                  <a:cubicBezTo>
                    <a:pt x="1189368" y="211702"/>
                    <a:pt x="1140116" y="260954"/>
                    <a:pt x="1079361" y="260954"/>
                  </a:cubicBezTo>
                  <a:lnTo>
                    <a:pt x="110007" y="260954"/>
                  </a:lnTo>
                  <a:cubicBezTo>
                    <a:pt x="49252" y="260954"/>
                    <a:pt x="0" y="211702"/>
                    <a:pt x="0" y="150947"/>
                  </a:cubicBezTo>
                  <a:lnTo>
                    <a:pt x="0" y="110007"/>
                  </a:lnTo>
                  <a:cubicBezTo>
                    <a:pt x="0" y="49252"/>
                    <a:pt x="49252" y="0"/>
                    <a:pt x="110007" y="0"/>
                  </a:cubicBezTo>
                  <a:close/>
                </a:path>
              </a:pathLst>
            </a:custGeom>
            <a:solidFill>
              <a:srgbClr val="FFF7E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189368" cy="26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194556" y="4155350"/>
            <a:ext cx="3589218" cy="787494"/>
            <a:chOff x="0" y="0"/>
            <a:chExt cx="1189368" cy="2609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9368" cy="260954"/>
            </a:xfrm>
            <a:custGeom>
              <a:avLst/>
              <a:gdLst/>
              <a:ahLst/>
              <a:cxnLst/>
              <a:rect r="r" b="b" t="t" l="l"/>
              <a:pathLst>
                <a:path h="260954" w="1189368">
                  <a:moveTo>
                    <a:pt x="110007" y="0"/>
                  </a:moveTo>
                  <a:lnTo>
                    <a:pt x="1079361" y="0"/>
                  </a:lnTo>
                  <a:cubicBezTo>
                    <a:pt x="1108537" y="0"/>
                    <a:pt x="1136517" y="11590"/>
                    <a:pt x="1157148" y="32220"/>
                  </a:cubicBezTo>
                  <a:cubicBezTo>
                    <a:pt x="1177778" y="52850"/>
                    <a:pt x="1189368" y="80831"/>
                    <a:pt x="1189368" y="110007"/>
                  </a:cubicBezTo>
                  <a:lnTo>
                    <a:pt x="1189368" y="150947"/>
                  </a:lnTo>
                  <a:cubicBezTo>
                    <a:pt x="1189368" y="211702"/>
                    <a:pt x="1140116" y="260954"/>
                    <a:pt x="1079361" y="260954"/>
                  </a:cubicBezTo>
                  <a:lnTo>
                    <a:pt x="110007" y="260954"/>
                  </a:lnTo>
                  <a:cubicBezTo>
                    <a:pt x="49252" y="260954"/>
                    <a:pt x="0" y="211702"/>
                    <a:pt x="0" y="150947"/>
                  </a:cubicBezTo>
                  <a:lnTo>
                    <a:pt x="0" y="110007"/>
                  </a:lnTo>
                  <a:cubicBezTo>
                    <a:pt x="0" y="49252"/>
                    <a:pt x="49252" y="0"/>
                    <a:pt x="110007" y="0"/>
                  </a:cubicBezTo>
                  <a:close/>
                </a:path>
              </a:pathLst>
            </a:custGeom>
            <a:solidFill>
              <a:srgbClr val="FFF7E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189368" cy="260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4915554" y="-251009"/>
            <a:ext cx="14582630" cy="10784131"/>
            <a:chOff x="0" y="0"/>
            <a:chExt cx="3840693" cy="28402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40693" cy="2840265"/>
            </a:xfrm>
            <a:custGeom>
              <a:avLst/>
              <a:gdLst/>
              <a:ahLst/>
              <a:cxnLst/>
              <a:rect r="r" b="b" t="t" l="l"/>
              <a:pathLst>
                <a:path h="2840265" w="3840693">
                  <a:moveTo>
                    <a:pt x="0" y="0"/>
                  </a:moveTo>
                  <a:lnTo>
                    <a:pt x="3840693" y="0"/>
                  </a:lnTo>
                  <a:lnTo>
                    <a:pt x="3840693" y="2840265"/>
                  </a:lnTo>
                  <a:lnTo>
                    <a:pt x="0" y="2840265"/>
                  </a:lnTo>
                  <a:close/>
                </a:path>
              </a:pathLst>
            </a:custGeom>
            <a:solidFill>
              <a:srgbClr val="FFF7E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840693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000875" y="1124957"/>
            <a:ext cx="1718988" cy="2823799"/>
          </a:xfrm>
          <a:custGeom>
            <a:avLst/>
            <a:gdLst/>
            <a:ahLst/>
            <a:cxnLst/>
            <a:rect r="r" b="b" t="t" l="l"/>
            <a:pathLst>
              <a:path h="2823799" w="1718988">
                <a:moveTo>
                  <a:pt x="0" y="0"/>
                </a:moveTo>
                <a:lnTo>
                  <a:pt x="1718988" y="0"/>
                </a:lnTo>
                <a:lnTo>
                  <a:pt x="1718988" y="2823799"/>
                </a:lnTo>
                <a:lnTo>
                  <a:pt x="0" y="2823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161380" y="1164592"/>
            <a:ext cx="1725507" cy="2801755"/>
          </a:xfrm>
          <a:custGeom>
            <a:avLst/>
            <a:gdLst/>
            <a:ahLst/>
            <a:cxnLst/>
            <a:rect r="r" b="b" t="t" l="l"/>
            <a:pathLst>
              <a:path h="2801755" w="1725507">
                <a:moveTo>
                  <a:pt x="0" y="0"/>
                </a:moveTo>
                <a:lnTo>
                  <a:pt x="1725506" y="0"/>
                </a:lnTo>
                <a:lnTo>
                  <a:pt x="1725506" y="2801755"/>
                </a:lnTo>
                <a:lnTo>
                  <a:pt x="0" y="2801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161380" y="5488905"/>
            <a:ext cx="1676429" cy="2784414"/>
          </a:xfrm>
          <a:custGeom>
            <a:avLst/>
            <a:gdLst/>
            <a:ahLst/>
            <a:cxnLst/>
            <a:rect r="r" b="b" t="t" l="l"/>
            <a:pathLst>
              <a:path h="2784414" w="1676429">
                <a:moveTo>
                  <a:pt x="0" y="0"/>
                </a:moveTo>
                <a:lnTo>
                  <a:pt x="1676429" y="0"/>
                </a:lnTo>
                <a:lnTo>
                  <a:pt x="1676429" y="2784414"/>
                </a:lnTo>
                <a:lnTo>
                  <a:pt x="0" y="278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954058" y="5517893"/>
            <a:ext cx="1758993" cy="2726439"/>
          </a:xfrm>
          <a:custGeom>
            <a:avLst/>
            <a:gdLst/>
            <a:ahLst/>
            <a:cxnLst/>
            <a:rect r="r" b="b" t="t" l="l"/>
            <a:pathLst>
              <a:path h="2726439" w="1758993">
                <a:moveTo>
                  <a:pt x="0" y="0"/>
                </a:moveTo>
                <a:lnTo>
                  <a:pt x="1758993" y="0"/>
                </a:lnTo>
                <a:lnTo>
                  <a:pt x="1758993" y="2726439"/>
                </a:lnTo>
                <a:lnTo>
                  <a:pt x="0" y="2726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4395189" y="8552923"/>
            <a:ext cx="2832489" cy="50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2"/>
              </a:lnSpc>
              <a:spcBef>
                <a:spcPct val="0"/>
              </a:spcBef>
            </a:pPr>
            <a:r>
              <a:rPr lang="en-US" sz="28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Hernani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67335" y="8628263"/>
            <a:ext cx="3027352" cy="41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2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Les Contemplations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66385" y="4208854"/>
            <a:ext cx="2987968" cy="49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2"/>
              </a:lnSpc>
              <a:spcBef>
                <a:spcPct val="0"/>
              </a:spcBef>
            </a:pPr>
            <a:r>
              <a:rPr lang="en-US" sz="27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Les Misérables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81401" y="4314579"/>
            <a:ext cx="4013468" cy="43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2"/>
              </a:lnSpc>
              <a:spcBef>
                <a:spcPct val="0"/>
              </a:spcBef>
            </a:pPr>
            <a:r>
              <a:rPr lang="en-US" sz="24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Notre-Dame de Paris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7170" y="493842"/>
            <a:ext cx="7972796" cy="267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5"/>
              </a:lnSpc>
            </a:pPr>
            <a:r>
              <a:rPr lang="en-US" sz="9816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Œuvres célèbres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7170" y="4006951"/>
            <a:ext cx="7816444" cy="569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Les Misérables (1862) : 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Épopée sur la justice sociale, la rédemption et les inégalités.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Notre-Dame de Paris (1831) :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Roman sur la beauté, l'amour, et l’injustice, avec des personnages mémorables.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Les Contemplations (1856)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Recueil poétique introspectif, explorant la perte et la spiritualité.</a:t>
            </a:r>
          </a:p>
          <a:p>
            <a:pPr algn="l">
              <a:lnSpc>
                <a:spcPts val="350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Hernani (1830)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5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Pièce de théâtre marquant le début du romantisme en France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BD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1327" y="2562512"/>
            <a:ext cx="9159669" cy="7329329"/>
            <a:chOff x="0" y="0"/>
            <a:chExt cx="2871043" cy="22973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1043" cy="2297334"/>
            </a:xfrm>
            <a:custGeom>
              <a:avLst/>
              <a:gdLst/>
              <a:ahLst/>
              <a:cxnLst/>
              <a:rect r="r" b="b" t="t" l="l"/>
              <a:pathLst>
                <a:path h="2297334" w="2871043">
                  <a:moveTo>
                    <a:pt x="43106" y="0"/>
                  </a:moveTo>
                  <a:lnTo>
                    <a:pt x="2827937" y="0"/>
                  </a:lnTo>
                  <a:cubicBezTo>
                    <a:pt x="2851744" y="0"/>
                    <a:pt x="2871043" y="19299"/>
                    <a:pt x="2871043" y="43106"/>
                  </a:cubicBezTo>
                  <a:lnTo>
                    <a:pt x="2871043" y="2254228"/>
                  </a:lnTo>
                  <a:cubicBezTo>
                    <a:pt x="2871043" y="2265660"/>
                    <a:pt x="2866502" y="2276625"/>
                    <a:pt x="2858418" y="2284709"/>
                  </a:cubicBezTo>
                  <a:cubicBezTo>
                    <a:pt x="2850334" y="2292792"/>
                    <a:pt x="2839370" y="2297334"/>
                    <a:pt x="2827937" y="2297334"/>
                  </a:cubicBezTo>
                  <a:lnTo>
                    <a:pt x="43106" y="2297334"/>
                  </a:lnTo>
                  <a:cubicBezTo>
                    <a:pt x="19299" y="2297334"/>
                    <a:pt x="0" y="2278035"/>
                    <a:pt x="0" y="2254228"/>
                  </a:cubicBezTo>
                  <a:lnTo>
                    <a:pt x="0" y="43106"/>
                  </a:lnTo>
                  <a:cubicBezTo>
                    <a:pt x="0" y="31674"/>
                    <a:pt x="4542" y="20709"/>
                    <a:pt x="12625" y="12625"/>
                  </a:cubicBezTo>
                  <a:cubicBezTo>
                    <a:pt x="20709" y="4542"/>
                    <a:pt x="31674" y="0"/>
                    <a:pt x="43106" y="0"/>
                  </a:cubicBezTo>
                  <a:close/>
                </a:path>
              </a:pathLst>
            </a:custGeom>
            <a:solidFill>
              <a:srgbClr val="FFF7E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871043" cy="2297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1155" y="3445535"/>
            <a:ext cx="9159669" cy="5701674"/>
            <a:chOff x="0" y="0"/>
            <a:chExt cx="2871043" cy="17871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1043" cy="1787155"/>
            </a:xfrm>
            <a:custGeom>
              <a:avLst/>
              <a:gdLst/>
              <a:ahLst/>
              <a:cxnLst/>
              <a:rect r="r" b="b" t="t" l="l"/>
              <a:pathLst>
                <a:path h="1787155" w="2871043">
                  <a:moveTo>
                    <a:pt x="43106" y="0"/>
                  </a:moveTo>
                  <a:lnTo>
                    <a:pt x="2827937" y="0"/>
                  </a:lnTo>
                  <a:cubicBezTo>
                    <a:pt x="2851744" y="0"/>
                    <a:pt x="2871043" y="19299"/>
                    <a:pt x="2871043" y="43106"/>
                  </a:cubicBezTo>
                  <a:lnTo>
                    <a:pt x="2871043" y="1744049"/>
                  </a:lnTo>
                  <a:cubicBezTo>
                    <a:pt x="2871043" y="1755482"/>
                    <a:pt x="2866502" y="1766446"/>
                    <a:pt x="2858418" y="1774530"/>
                  </a:cubicBezTo>
                  <a:cubicBezTo>
                    <a:pt x="2850334" y="1782614"/>
                    <a:pt x="2839370" y="1787155"/>
                    <a:pt x="2827937" y="1787155"/>
                  </a:cubicBezTo>
                  <a:lnTo>
                    <a:pt x="43106" y="1787155"/>
                  </a:lnTo>
                  <a:cubicBezTo>
                    <a:pt x="19299" y="1787155"/>
                    <a:pt x="0" y="1767856"/>
                    <a:pt x="0" y="1744049"/>
                  </a:cubicBezTo>
                  <a:lnTo>
                    <a:pt x="0" y="43106"/>
                  </a:lnTo>
                  <a:cubicBezTo>
                    <a:pt x="0" y="31674"/>
                    <a:pt x="4542" y="20709"/>
                    <a:pt x="12625" y="12625"/>
                  </a:cubicBezTo>
                  <a:cubicBezTo>
                    <a:pt x="20709" y="4542"/>
                    <a:pt x="31674" y="0"/>
                    <a:pt x="43106" y="0"/>
                  </a:cubicBezTo>
                  <a:close/>
                </a:path>
              </a:pathLst>
            </a:custGeom>
            <a:solidFill>
              <a:srgbClr val="FFF7EB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871043" cy="1787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8356" y="3961157"/>
            <a:ext cx="8248000" cy="4670430"/>
          </a:xfrm>
          <a:custGeom>
            <a:avLst/>
            <a:gdLst/>
            <a:ahLst/>
            <a:cxnLst/>
            <a:rect r="r" b="b" t="t" l="l"/>
            <a:pathLst>
              <a:path h="4670430" w="8248000">
                <a:moveTo>
                  <a:pt x="0" y="0"/>
                </a:moveTo>
                <a:lnTo>
                  <a:pt x="8248000" y="0"/>
                </a:lnTo>
                <a:lnTo>
                  <a:pt x="8248000" y="4670430"/>
                </a:lnTo>
                <a:lnTo>
                  <a:pt x="0" y="467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83348" y="595694"/>
            <a:ext cx="15155957" cy="127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52"/>
              </a:lnSpc>
            </a:pPr>
            <a:r>
              <a:rPr lang="en-US" sz="9200">
                <a:solidFill>
                  <a:srgbClr val="161A26"/>
                </a:solidFill>
                <a:latin typeface="Della Respira"/>
                <a:ea typeface="Della Respira"/>
                <a:cs typeface="Della Respira"/>
                <a:sym typeface="Della Respira"/>
              </a:rPr>
              <a:t>Vie personnelle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190731"/>
            <a:ext cx="8491669" cy="60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Marié à Adèle Foucher en 1822, avec qui il a eu cinq enfants.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 fille Léopoldine est morte tragiquement en 1843, événement qui a marqué sa vie.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a vécu en exil à Jersey et Guernesey à cause de ses opinions politiques contre Napoléon III.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 expériences personnelles ont profondément influencé ses écrits et ses pensées.</a:t>
            </a:r>
          </a:p>
          <a:p>
            <a:pPr algn="l">
              <a:lnSpc>
                <a:spcPts val="3360"/>
              </a:lnSpc>
            </a:pPr>
          </a:p>
          <a:p>
            <a:pPr algn="l" marL="518163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Hugo est aussi connu pour ses relations compliquées avec la politique et ses engagements sociaux.</a:t>
            </a:r>
          </a:p>
          <a:p>
            <a:pPr algn="l" marL="0" indent="0" lvl="0">
              <a:lnSpc>
                <a:spcPts val="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10477" y="-138391"/>
            <a:ext cx="11175592" cy="11959230"/>
            <a:chOff x="0" y="0"/>
            <a:chExt cx="3698424" cy="3957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8425" cy="3957760"/>
            </a:xfrm>
            <a:custGeom>
              <a:avLst/>
              <a:gdLst/>
              <a:ahLst/>
              <a:cxnLst/>
              <a:rect r="r" b="b" t="t" l="l"/>
              <a:pathLst>
                <a:path h="3957760" w="3698425">
                  <a:moveTo>
                    <a:pt x="0" y="0"/>
                  </a:moveTo>
                  <a:lnTo>
                    <a:pt x="3698425" y="0"/>
                  </a:lnTo>
                  <a:lnTo>
                    <a:pt x="3698425" y="3957760"/>
                  </a:lnTo>
                  <a:lnTo>
                    <a:pt x="0" y="3957760"/>
                  </a:lnTo>
                  <a:close/>
                </a:path>
              </a:pathLst>
            </a:custGeom>
            <a:solidFill>
              <a:srgbClr val="D1BD9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98424" cy="3995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8688" y="-740882"/>
            <a:ext cx="8162047" cy="2381793"/>
            <a:chOff x="0" y="0"/>
            <a:chExt cx="3367813" cy="9827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813" cy="982772"/>
            </a:xfrm>
            <a:custGeom>
              <a:avLst/>
              <a:gdLst/>
              <a:ahLst/>
              <a:cxnLst/>
              <a:rect r="r" b="b" t="t" l="l"/>
              <a:pathLst>
                <a:path h="982772" w="3367813">
                  <a:moveTo>
                    <a:pt x="48375" y="0"/>
                  </a:moveTo>
                  <a:lnTo>
                    <a:pt x="3319438" y="0"/>
                  </a:lnTo>
                  <a:cubicBezTo>
                    <a:pt x="3346155" y="0"/>
                    <a:pt x="3367813" y="21658"/>
                    <a:pt x="3367813" y="48375"/>
                  </a:cubicBezTo>
                  <a:lnTo>
                    <a:pt x="3367813" y="934397"/>
                  </a:lnTo>
                  <a:cubicBezTo>
                    <a:pt x="3367813" y="961114"/>
                    <a:pt x="3346155" y="982772"/>
                    <a:pt x="3319438" y="982772"/>
                  </a:cubicBezTo>
                  <a:lnTo>
                    <a:pt x="48375" y="982772"/>
                  </a:lnTo>
                  <a:cubicBezTo>
                    <a:pt x="21658" y="982772"/>
                    <a:pt x="0" y="961114"/>
                    <a:pt x="0" y="934397"/>
                  </a:cubicBezTo>
                  <a:lnTo>
                    <a:pt x="0" y="48375"/>
                  </a:lnTo>
                  <a:cubicBezTo>
                    <a:pt x="0" y="21658"/>
                    <a:pt x="21658" y="0"/>
                    <a:pt x="48375" y="0"/>
                  </a:cubicBezTo>
                  <a:close/>
                </a:path>
              </a:pathLst>
            </a:custGeom>
            <a:solidFill>
              <a:srgbClr val="FFF7EB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367813" cy="982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2107" y="4673478"/>
            <a:ext cx="8369052" cy="6698882"/>
            <a:chOff x="0" y="0"/>
            <a:chExt cx="2623229" cy="20997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3229" cy="2099724"/>
            </a:xfrm>
            <a:custGeom>
              <a:avLst/>
              <a:gdLst/>
              <a:ahLst/>
              <a:cxnLst/>
              <a:rect r="r" b="b" t="t" l="l"/>
              <a:pathLst>
                <a:path h="2099724" w="2623229">
                  <a:moveTo>
                    <a:pt x="47178" y="0"/>
                  </a:moveTo>
                  <a:lnTo>
                    <a:pt x="2576051" y="0"/>
                  </a:lnTo>
                  <a:cubicBezTo>
                    <a:pt x="2588563" y="0"/>
                    <a:pt x="2600563" y="4971"/>
                    <a:pt x="2609411" y="13818"/>
                  </a:cubicBezTo>
                  <a:cubicBezTo>
                    <a:pt x="2618258" y="22666"/>
                    <a:pt x="2623229" y="34666"/>
                    <a:pt x="2623229" y="47178"/>
                  </a:cubicBezTo>
                  <a:lnTo>
                    <a:pt x="2623229" y="2052546"/>
                  </a:lnTo>
                  <a:cubicBezTo>
                    <a:pt x="2623229" y="2078602"/>
                    <a:pt x="2602107" y="2099724"/>
                    <a:pt x="2576051" y="2099724"/>
                  </a:cubicBezTo>
                  <a:lnTo>
                    <a:pt x="47178" y="2099724"/>
                  </a:lnTo>
                  <a:cubicBezTo>
                    <a:pt x="34666" y="2099724"/>
                    <a:pt x="22666" y="2094754"/>
                    <a:pt x="13818" y="2085906"/>
                  </a:cubicBezTo>
                  <a:cubicBezTo>
                    <a:pt x="4971" y="2077058"/>
                    <a:pt x="0" y="2065058"/>
                    <a:pt x="0" y="2052546"/>
                  </a:cubicBezTo>
                  <a:lnTo>
                    <a:pt x="0" y="47178"/>
                  </a:lnTo>
                  <a:cubicBezTo>
                    <a:pt x="0" y="34666"/>
                    <a:pt x="4971" y="22666"/>
                    <a:pt x="13818" y="13818"/>
                  </a:cubicBezTo>
                  <a:cubicBezTo>
                    <a:pt x="22666" y="4971"/>
                    <a:pt x="34666" y="0"/>
                    <a:pt x="47178" y="0"/>
                  </a:cubicBezTo>
                  <a:close/>
                </a:path>
              </a:pathLst>
            </a:custGeom>
            <a:solidFill>
              <a:srgbClr val="FFF7E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623229" cy="2099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10084" y="284985"/>
            <a:ext cx="6536223" cy="9364217"/>
          </a:xfrm>
          <a:custGeom>
            <a:avLst/>
            <a:gdLst/>
            <a:ahLst/>
            <a:cxnLst/>
            <a:rect r="r" b="b" t="t" l="l"/>
            <a:pathLst>
              <a:path h="9364217" w="6536223">
                <a:moveTo>
                  <a:pt x="0" y="0"/>
                </a:moveTo>
                <a:lnTo>
                  <a:pt x="6536223" y="0"/>
                </a:lnTo>
                <a:lnTo>
                  <a:pt x="6536223" y="9364217"/>
                </a:lnTo>
                <a:lnTo>
                  <a:pt x="0" y="93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5891" y="545265"/>
            <a:ext cx="7504146" cy="999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Spécialités et Style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505584"/>
            <a:ext cx="8129378" cy="669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005" indent="-274002" lvl="1">
              <a:lnSpc>
                <a:spcPts val="3553"/>
              </a:lnSpc>
              <a:buFont typeface="Arial"/>
              <a:buChar char="•"/>
            </a:pPr>
            <a:r>
              <a:rPr lang="en-US" sz="2538" spc="-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Style caractérisé par une prose riche et poétique, avec des descriptions vivantes.</a:t>
            </a:r>
          </a:p>
          <a:p>
            <a:pPr algn="l">
              <a:lnSpc>
                <a:spcPts val="3553"/>
              </a:lnSpc>
            </a:pPr>
          </a:p>
          <a:p>
            <a:pPr algn="l" marL="548005" indent="-274002" lvl="1">
              <a:lnSpc>
                <a:spcPts val="3553"/>
              </a:lnSpc>
              <a:buFont typeface="Arial"/>
              <a:buChar char="•"/>
            </a:pPr>
            <a:r>
              <a:rPr lang="en-US" sz="2538" spc="-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Mélange de réalisme social et de romantisme émotionnel.</a:t>
            </a:r>
          </a:p>
          <a:p>
            <a:pPr algn="l">
              <a:lnSpc>
                <a:spcPts val="3553"/>
              </a:lnSpc>
            </a:pPr>
          </a:p>
          <a:p>
            <a:pPr algn="l" marL="548005" indent="-274002" lvl="1">
              <a:lnSpc>
                <a:spcPts val="3553"/>
              </a:lnSpc>
              <a:buFont typeface="Arial"/>
              <a:buChar char="•"/>
            </a:pPr>
            <a:r>
              <a:rPr lang="en-US" sz="2538" spc="-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Utilisation innovante de symboles et de métaphores pour exprimer des idées profondes.</a:t>
            </a:r>
          </a:p>
          <a:p>
            <a:pPr algn="l">
              <a:lnSpc>
                <a:spcPts val="3553"/>
              </a:lnSpc>
            </a:pPr>
          </a:p>
          <a:p>
            <a:pPr algn="l" marL="548005" indent="-274002" lvl="1">
              <a:lnSpc>
                <a:spcPts val="3553"/>
              </a:lnSpc>
              <a:buFont typeface="Arial"/>
              <a:buChar char="•"/>
            </a:pPr>
            <a:r>
              <a:rPr lang="en-US" sz="2538" spc="-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 langue est à la fois accessible et complexe, reflétant les divers aspects de la condition humaine.</a:t>
            </a:r>
          </a:p>
          <a:p>
            <a:pPr algn="l">
              <a:lnSpc>
                <a:spcPts val="3553"/>
              </a:lnSpc>
            </a:pPr>
          </a:p>
          <a:p>
            <a:pPr algn="l" marL="548005" indent="-274002" lvl="1">
              <a:lnSpc>
                <a:spcPts val="3553"/>
              </a:lnSpc>
              <a:buFont typeface="Arial"/>
              <a:buChar char="•"/>
            </a:pPr>
            <a:r>
              <a:rPr lang="en-US" sz="2538" spc="-5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Engagement profond pour la justice sociale, la liberté et la dignité humaine dans ses écrits.</a:t>
            </a:r>
          </a:p>
          <a:p>
            <a:pPr algn="l" marL="0" indent="0" lvl="1">
              <a:lnSpc>
                <a:spcPts val="35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97342" y="-248565"/>
            <a:ext cx="7744923" cy="10784131"/>
            <a:chOff x="0" y="0"/>
            <a:chExt cx="2039815" cy="28402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9815" cy="2840265"/>
            </a:xfrm>
            <a:custGeom>
              <a:avLst/>
              <a:gdLst/>
              <a:ahLst/>
              <a:cxnLst/>
              <a:rect r="r" b="b" t="t" l="l"/>
              <a:pathLst>
                <a:path h="2840265" w="2039815">
                  <a:moveTo>
                    <a:pt x="52979" y="0"/>
                  </a:moveTo>
                  <a:lnTo>
                    <a:pt x="1986836" y="0"/>
                  </a:lnTo>
                  <a:cubicBezTo>
                    <a:pt x="2016096" y="0"/>
                    <a:pt x="2039815" y="23720"/>
                    <a:pt x="2039815" y="52979"/>
                  </a:cubicBezTo>
                  <a:lnTo>
                    <a:pt x="2039815" y="2787285"/>
                  </a:lnTo>
                  <a:cubicBezTo>
                    <a:pt x="2039815" y="2801336"/>
                    <a:pt x="2034233" y="2814812"/>
                    <a:pt x="2024298" y="2824748"/>
                  </a:cubicBezTo>
                  <a:cubicBezTo>
                    <a:pt x="2014362" y="2834683"/>
                    <a:pt x="2000887" y="2840265"/>
                    <a:pt x="1986836" y="2840265"/>
                  </a:cubicBezTo>
                  <a:lnTo>
                    <a:pt x="52979" y="2840265"/>
                  </a:lnTo>
                  <a:cubicBezTo>
                    <a:pt x="38928" y="2840265"/>
                    <a:pt x="25453" y="2834683"/>
                    <a:pt x="15517" y="2824748"/>
                  </a:cubicBezTo>
                  <a:cubicBezTo>
                    <a:pt x="5582" y="2814812"/>
                    <a:pt x="0" y="2801336"/>
                    <a:pt x="0" y="2787285"/>
                  </a:cubicBezTo>
                  <a:lnTo>
                    <a:pt x="0" y="52979"/>
                  </a:lnTo>
                  <a:cubicBezTo>
                    <a:pt x="0" y="38928"/>
                    <a:pt x="5582" y="25453"/>
                    <a:pt x="15517" y="15517"/>
                  </a:cubicBezTo>
                  <a:cubicBezTo>
                    <a:pt x="25453" y="5582"/>
                    <a:pt x="38928" y="0"/>
                    <a:pt x="52979" y="0"/>
                  </a:cubicBezTo>
                  <a:close/>
                </a:path>
              </a:pathLst>
            </a:custGeom>
            <a:solidFill>
              <a:srgbClr val="D1BD9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39815" cy="287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4627" y="2733675"/>
            <a:ext cx="11223067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67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Hugo a été un fervent défenseur des droits de l'homme et un critique de la peine de mort.</a:t>
            </a:r>
          </a:p>
          <a:p>
            <a:pPr algn="l">
              <a:lnSpc>
                <a:spcPts val="3675"/>
              </a:lnSpc>
            </a:pPr>
          </a:p>
          <a:p>
            <a:pPr algn="l" marL="539751" indent="-269876" lvl="1">
              <a:lnSpc>
                <a:spcPts val="367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a milité pour la liberté de la presse et contre les régimes autoritaires.</a:t>
            </a:r>
          </a:p>
          <a:p>
            <a:pPr algn="l">
              <a:lnSpc>
                <a:spcPts val="3675"/>
              </a:lnSpc>
            </a:pPr>
          </a:p>
          <a:p>
            <a:pPr algn="l" marL="539751" indent="-269876" lvl="1">
              <a:lnSpc>
                <a:spcPts val="367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Actif dans le mouvement romantique, il a influencé de nombreux écrivains et artistes.</a:t>
            </a:r>
          </a:p>
          <a:p>
            <a:pPr algn="l">
              <a:lnSpc>
                <a:spcPts val="3675"/>
              </a:lnSpc>
            </a:pPr>
          </a:p>
          <a:p>
            <a:pPr algn="l" marL="539751" indent="-269876" lvl="1">
              <a:lnSpc>
                <a:spcPts val="367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Son engagement politique l'a conduit à l'exil, où il a continué à défendre ses idéaux.</a:t>
            </a:r>
          </a:p>
          <a:p>
            <a:pPr algn="l">
              <a:lnSpc>
                <a:spcPts val="3675"/>
              </a:lnSpc>
            </a:pPr>
          </a:p>
          <a:p>
            <a:pPr algn="l" marL="539751" indent="-269876" lvl="1">
              <a:lnSpc>
                <a:spcPts val="367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Il a utilisé sa plume pour dénoncer les injustices sociales et politiques de son temps.</a:t>
            </a:r>
          </a:p>
          <a:p>
            <a:pPr algn="l">
              <a:lnSpc>
                <a:spcPts val="367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04819" y="2432409"/>
            <a:ext cx="4828845" cy="6333835"/>
          </a:xfrm>
          <a:custGeom>
            <a:avLst/>
            <a:gdLst/>
            <a:ahLst/>
            <a:cxnLst/>
            <a:rect r="r" b="b" t="t" l="l"/>
            <a:pathLst>
              <a:path h="6333835" w="4828845">
                <a:moveTo>
                  <a:pt x="0" y="0"/>
                </a:moveTo>
                <a:lnTo>
                  <a:pt x="4828845" y="0"/>
                </a:lnTo>
                <a:lnTo>
                  <a:pt x="4828845" y="6333835"/>
                </a:lnTo>
                <a:lnTo>
                  <a:pt x="0" y="6333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2042" y="949826"/>
            <a:ext cx="11869540" cy="83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7"/>
              </a:lnSpc>
            </a:pPr>
            <a:r>
              <a:rPr lang="en-US" sz="6007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Implication dans des mouvements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BD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01888" y="4522824"/>
            <a:ext cx="10016968" cy="5424459"/>
            <a:chOff x="0" y="0"/>
            <a:chExt cx="3030104" cy="1640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0104" cy="1640883"/>
            </a:xfrm>
            <a:custGeom>
              <a:avLst/>
              <a:gdLst/>
              <a:ahLst/>
              <a:cxnLst/>
              <a:rect r="r" b="b" t="t" l="l"/>
              <a:pathLst>
                <a:path h="1640883" w="3030104">
                  <a:moveTo>
                    <a:pt x="39417" y="0"/>
                  </a:moveTo>
                  <a:lnTo>
                    <a:pt x="2990687" y="0"/>
                  </a:lnTo>
                  <a:cubicBezTo>
                    <a:pt x="3012456" y="0"/>
                    <a:pt x="3030104" y="17648"/>
                    <a:pt x="3030104" y="39417"/>
                  </a:cubicBezTo>
                  <a:lnTo>
                    <a:pt x="3030104" y="1601466"/>
                  </a:lnTo>
                  <a:cubicBezTo>
                    <a:pt x="3030104" y="1623235"/>
                    <a:pt x="3012456" y="1640883"/>
                    <a:pt x="2990687" y="1640883"/>
                  </a:cubicBezTo>
                  <a:lnTo>
                    <a:pt x="39417" y="1640883"/>
                  </a:lnTo>
                  <a:cubicBezTo>
                    <a:pt x="17648" y="1640883"/>
                    <a:pt x="0" y="1623235"/>
                    <a:pt x="0" y="1601466"/>
                  </a:cubicBezTo>
                  <a:lnTo>
                    <a:pt x="0" y="39417"/>
                  </a:lnTo>
                  <a:cubicBezTo>
                    <a:pt x="0" y="17648"/>
                    <a:pt x="17648" y="0"/>
                    <a:pt x="39417" y="0"/>
                  </a:cubicBezTo>
                  <a:close/>
                </a:path>
              </a:pathLst>
            </a:custGeom>
            <a:solidFill>
              <a:srgbClr val="FFF7EB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030104" cy="164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2232513"/>
            <a:ext cx="7883766" cy="7161206"/>
          </a:xfrm>
          <a:custGeom>
            <a:avLst/>
            <a:gdLst/>
            <a:ahLst/>
            <a:cxnLst/>
            <a:rect r="r" b="b" t="t" l="l"/>
            <a:pathLst>
              <a:path h="7161206" w="7883766">
                <a:moveTo>
                  <a:pt x="0" y="0"/>
                </a:moveTo>
                <a:lnTo>
                  <a:pt x="7883766" y="0"/>
                </a:lnTo>
                <a:lnTo>
                  <a:pt x="7883766" y="7161206"/>
                </a:lnTo>
                <a:lnTo>
                  <a:pt x="0" y="7161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39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98631" y="1123950"/>
            <a:ext cx="7725616" cy="185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0"/>
              </a:lnSpc>
            </a:pPr>
            <a:r>
              <a:rPr lang="en-US" sz="6811">
                <a:solidFill>
                  <a:srgbClr val="161A26"/>
                </a:solidFill>
                <a:latin typeface="Della Respira"/>
                <a:ea typeface="Della Respira"/>
                <a:cs typeface="Della Respira"/>
                <a:sym typeface="Della Respira"/>
              </a:rPr>
              <a:t>Récompenses et Reconnaissance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8553" y="4943368"/>
            <a:ext cx="9583638" cy="452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0100" indent="-220050" lvl="1">
              <a:lnSpc>
                <a:spcPts val="2996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Élu à l'Académie française en 1841, reconnue pour sa contribution à la littérature.</a:t>
            </a:r>
          </a:p>
          <a:p>
            <a:pPr algn="l">
              <a:lnSpc>
                <a:spcPts val="2996"/>
              </a:lnSpc>
            </a:pPr>
          </a:p>
          <a:p>
            <a:pPr algn="l" marL="440100" indent="-220050" lvl="1">
              <a:lnSpc>
                <a:spcPts val="2996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Funérailles nationales en 1885, symbolisant son importance pour la France.</a:t>
            </a:r>
          </a:p>
          <a:p>
            <a:pPr algn="l">
              <a:lnSpc>
                <a:spcPts val="2996"/>
              </a:lnSpc>
            </a:pPr>
          </a:p>
          <a:p>
            <a:pPr algn="l" marL="440100" indent="-220050" lvl="1">
              <a:lnSpc>
                <a:spcPts val="2996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Enterré au Panthéon de Paris, aux côtés d'autres grandes figures françaises.</a:t>
            </a:r>
          </a:p>
          <a:p>
            <a:pPr algn="l">
              <a:lnSpc>
                <a:spcPts val="2996"/>
              </a:lnSpc>
            </a:pPr>
          </a:p>
          <a:p>
            <a:pPr algn="l" marL="440100" indent="-220050" lvl="1">
              <a:lnSpc>
                <a:spcPts val="2996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Monuments, rues, et institutions portant son nom en France et à l’étranger.</a:t>
            </a:r>
          </a:p>
          <a:p>
            <a:pPr algn="l">
              <a:lnSpc>
                <a:spcPts val="2996"/>
              </a:lnSpc>
            </a:pPr>
          </a:p>
          <a:p>
            <a:pPr algn="l" marL="440100" indent="-220050" lvl="1">
              <a:lnSpc>
                <a:spcPts val="2996"/>
              </a:lnSpc>
              <a:buFont typeface="Arial"/>
              <a:buChar char="•"/>
            </a:pPr>
            <a:r>
              <a:rPr lang="en-US" sz="2038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 œuvres continuent d’être célébrées dans des adaptations modernes et des hommages.</a:t>
            </a:r>
          </a:p>
          <a:p>
            <a:pPr algn="l">
              <a:lnSpc>
                <a:spcPts val="299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BD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646" y="3009617"/>
            <a:ext cx="10894476" cy="6663855"/>
            <a:chOff x="0" y="0"/>
            <a:chExt cx="3414808" cy="2088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4808" cy="2088745"/>
            </a:xfrm>
            <a:custGeom>
              <a:avLst/>
              <a:gdLst/>
              <a:ahLst/>
              <a:cxnLst/>
              <a:rect r="r" b="b" t="t" l="l"/>
              <a:pathLst>
                <a:path h="2088745" w="3414808">
                  <a:moveTo>
                    <a:pt x="36242" y="0"/>
                  </a:moveTo>
                  <a:lnTo>
                    <a:pt x="3378566" y="0"/>
                  </a:lnTo>
                  <a:cubicBezTo>
                    <a:pt x="3398582" y="0"/>
                    <a:pt x="3414808" y="16226"/>
                    <a:pt x="3414808" y="36242"/>
                  </a:cubicBezTo>
                  <a:lnTo>
                    <a:pt x="3414808" y="2052503"/>
                  </a:lnTo>
                  <a:cubicBezTo>
                    <a:pt x="3414808" y="2062115"/>
                    <a:pt x="3410989" y="2071333"/>
                    <a:pt x="3404193" y="2078130"/>
                  </a:cubicBezTo>
                  <a:cubicBezTo>
                    <a:pt x="3397396" y="2084927"/>
                    <a:pt x="3388178" y="2088745"/>
                    <a:pt x="3378566" y="2088745"/>
                  </a:cubicBezTo>
                  <a:lnTo>
                    <a:pt x="36242" y="2088745"/>
                  </a:lnTo>
                  <a:cubicBezTo>
                    <a:pt x="26630" y="2088745"/>
                    <a:pt x="17412" y="2084927"/>
                    <a:pt x="10615" y="2078130"/>
                  </a:cubicBezTo>
                  <a:cubicBezTo>
                    <a:pt x="3818" y="2071333"/>
                    <a:pt x="0" y="2062115"/>
                    <a:pt x="0" y="2052503"/>
                  </a:cubicBezTo>
                  <a:lnTo>
                    <a:pt x="0" y="36242"/>
                  </a:lnTo>
                  <a:cubicBezTo>
                    <a:pt x="0" y="26630"/>
                    <a:pt x="3818" y="17412"/>
                    <a:pt x="10615" y="10615"/>
                  </a:cubicBezTo>
                  <a:cubicBezTo>
                    <a:pt x="17412" y="3818"/>
                    <a:pt x="26630" y="0"/>
                    <a:pt x="36242" y="0"/>
                  </a:cubicBezTo>
                  <a:close/>
                </a:path>
              </a:pathLst>
            </a:custGeom>
            <a:solidFill>
              <a:srgbClr val="FFF7EB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414808" cy="2088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27324" y="518140"/>
            <a:ext cx="14694655" cy="1603257"/>
            <a:chOff x="0" y="0"/>
            <a:chExt cx="4961815" cy="541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61815" cy="541358"/>
            </a:xfrm>
            <a:custGeom>
              <a:avLst/>
              <a:gdLst/>
              <a:ahLst/>
              <a:cxnLst/>
              <a:rect r="r" b="b" t="t" l="l"/>
              <a:pathLst>
                <a:path h="541358" w="4961815">
                  <a:moveTo>
                    <a:pt x="26869" y="0"/>
                  </a:moveTo>
                  <a:lnTo>
                    <a:pt x="4934945" y="0"/>
                  </a:lnTo>
                  <a:cubicBezTo>
                    <a:pt x="4942072" y="0"/>
                    <a:pt x="4948906" y="2831"/>
                    <a:pt x="4953945" y="7870"/>
                  </a:cubicBezTo>
                  <a:cubicBezTo>
                    <a:pt x="4958984" y="12909"/>
                    <a:pt x="4961815" y="19743"/>
                    <a:pt x="4961815" y="26869"/>
                  </a:cubicBezTo>
                  <a:lnTo>
                    <a:pt x="4961815" y="514488"/>
                  </a:lnTo>
                  <a:cubicBezTo>
                    <a:pt x="4961815" y="529328"/>
                    <a:pt x="4949785" y="541358"/>
                    <a:pt x="4934945" y="541358"/>
                  </a:cubicBezTo>
                  <a:lnTo>
                    <a:pt x="26869" y="541358"/>
                  </a:lnTo>
                  <a:cubicBezTo>
                    <a:pt x="19743" y="541358"/>
                    <a:pt x="12909" y="538527"/>
                    <a:pt x="7870" y="533488"/>
                  </a:cubicBezTo>
                  <a:cubicBezTo>
                    <a:pt x="2831" y="528449"/>
                    <a:pt x="0" y="521614"/>
                    <a:pt x="0" y="514488"/>
                  </a:cubicBezTo>
                  <a:lnTo>
                    <a:pt x="0" y="26869"/>
                  </a:lnTo>
                  <a:cubicBezTo>
                    <a:pt x="0" y="19743"/>
                    <a:pt x="2831" y="12909"/>
                    <a:pt x="7870" y="7870"/>
                  </a:cubicBezTo>
                  <a:cubicBezTo>
                    <a:pt x="12909" y="2831"/>
                    <a:pt x="19743" y="0"/>
                    <a:pt x="26869" y="0"/>
                  </a:cubicBezTo>
                  <a:close/>
                </a:path>
              </a:pathLst>
            </a:custGeom>
            <a:solidFill>
              <a:srgbClr val="FFF7EB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961815" cy="541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54260" y="3009617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021" y="787889"/>
            <a:ext cx="15155957" cy="11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4"/>
              </a:lnSpc>
            </a:pPr>
            <a:r>
              <a:rPr lang="en-US" sz="8400">
                <a:solidFill>
                  <a:srgbClr val="000000"/>
                </a:solidFill>
                <a:latin typeface="Della Respira"/>
                <a:ea typeface="Della Respira"/>
                <a:cs typeface="Della Respira"/>
                <a:sym typeface="Della Respira"/>
              </a:rPr>
              <a:t>Influence et Héritage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692" y="3640611"/>
            <a:ext cx="9773787" cy="530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2831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 œuvres </a:t>
            </a: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ont été adaptées en films, pièces de théâtre, et comédies musicales populaires.</a:t>
            </a:r>
          </a:p>
          <a:p>
            <a:pPr algn="just">
              <a:lnSpc>
                <a:spcPts val="2831"/>
              </a:lnSpc>
              <a:spcBef>
                <a:spcPct val="0"/>
              </a:spcBef>
            </a:pPr>
          </a:p>
          <a:p>
            <a:pPr algn="just" marL="518158" indent="-259079" lvl="1">
              <a:lnSpc>
                <a:spcPts val="2831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L’impact de ses idées se fait sentir dans les mouvements sociaux et les débats contemporains.</a:t>
            </a:r>
          </a:p>
          <a:p>
            <a:pPr algn="just">
              <a:lnSpc>
                <a:spcPts val="2831"/>
              </a:lnSpc>
              <a:spcBef>
                <a:spcPct val="0"/>
              </a:spcBef>
            </a:pPr>
          </a:p>
          <a:p>
            <a:pPr algn="just" marL="518158" indent="-259079" lvl="1">
              <a:lnSpc>
                <a:spcPts val="2831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Ses thèmes de justice, liberté, et compassion continuent de résonner aujourd’hui.</a:t>
            </a:r>
          </a:p>
          <a:p>
            <a:pPr algn="just">
              <a:lnSpc>
                <a:spcPts val="2831"/>
              </a:lnSpc>
              <a:spcBef>
                <a:spcPct val="0"/>
              </a:spcBef>
            </a:pPr>
          </a:p>
          <a:p>
            <a:pPr algn="just" marL="518158" indent="-259079" lvl="1">
              <a:lnSpc>
                <a:spcPts val="2831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Hugo est un symbole de la résistance contre l'oppression et de la quête de vérité.</a:t>
            </a:r>
          </a:p>
          <a:p>
            <a:pPr algn="just">
              <a:lnSpc>
                <a:spcPts val="2831"/>
              </a:lnSpc>
              <a:spcBef>
                <a:spcPct val="0"/>
              </a:spcBef>
            </a:pPr>
          </a:p>
          <a:p>
            <a:pPr algn="just" marL="518158" indent="-259079" lvl="1">
              <a:lnSpc>
                <a:spcPts val="2831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 pensée inspire encore des écrivains, des artistes, et des militants à travers le monde.</a:t>
            </a:r>
          </a:p>
          <a:p>
            <a:pPr algn="just">
              <a:lnSpc>
                <a:spcPts val="28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DAGQeJ99t3s</dc:identifier>
  <dcterms:modified xsi:type="dcterms:W3CDTF">2011-08-01T06:04:30Z</dcterms:modified>
  <cp:revision>1</cp:revision>
  <dc:title>The American Revolution</dc:title>
</cp:coreProperties>
</file>